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9" r:id="rId4"/>
    <p:sldId id="26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520940" cy="72008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«Волшебный крючок»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097280"/>
            <a:ext cx="3414390" cy="3771880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9912" y="1097280"/>
            <a:ext cx="4536504" cy="3712464"/>
          </a:xfrm>
        </p:spPr>
        <p:txBody>
          <a:bodyPr>
            <a:normAutofit fontScale="70000" lnSpcReduction="20000"/>
          </a:bodyPr>
          <a:lstStyle/>
          <a:p>
            <a:r>
              <a:rPr lang="ru-RU" sz="19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Ознакомление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дошкольников с доступным им по возрасту рукоделием – вязанию крючком и развитие художественно - творческих способностей детей, проявляющих повышенный интерес к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рукоделию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9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1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9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Познакомить 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историей, техниками работы по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рукоделию 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учить детей осваивать разные виды и способы вязания крючком.</a:t>
            </a:r>
          </a:p>
          <a:p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творческую активность, мышцы кистей рук, поддерживать потребность в самоутверждении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9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Формировать положительно - 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эмоциональное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окружающего мира, воспитывать художественный вкус. Радость от совместного творчества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проводится с детьми  5 -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лет, подгруппами по 10-15 детей. Продолжительность занятия 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20- 25 минут</a:t>
            </a:r>
            <a:r>
              <a:rPr lang="ru-RU" sz="1900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соответственно возрасту, количество занятий 2 раза в неделю во вторую половину дня.</a:t>
            </a:r>
          </a:p>
          <a:p>
            <a:r>
              <a:rPr lang="ru-RU" sz="19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</a:t>
            </a:r>
            <a:r>
              <a:rPr lang="ru-RU" sz="1900" b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Танашова А.М.</a:t>
            </a:r>
            <a:endParaRPr lang="ru-RU" sz="19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146" name="Picture 2" descr="C:\Users\user\Desktop\99674926_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24744"/>
            <a:ext cx="3342383" cy="37444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511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107504" y="1097280"/>
            <a:ext cx="3744416" cy="371246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954016" y="620688"/>
            <a:ext cx="5082480" cy="4680520"/>
          </a:xfrm>
        </p:spPr>
        <p:txBody>
          <a:bodyPr>
            <a:noAutofit/>
          </a:bodyPr>
          <a:lstStyle/>
          <a:p>
            <a:pPr algn="ctr"/>
            <a:r>
              <a:rPr lang="ru-RU" sz="1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</a:t>
            </a:r>
            <a:endParaRPr lang="ru-RU" sz="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 - развитие у детей мелкой моторики, творческих способностей, фантазии, воображения средствами нетрадиционного </a:t>
            </a:r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рисования.</a:t>
            </a:r>
            <a:endParaRPr lang="ru-RU" sz="700" b="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just"/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эмоциональную отзывчивость при восприятии картинок, иллюстраций. Обращать внимание детей на выразительные средства, учить замечать сочетание цветов.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Развивать творческие способности детей.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Подводить детей к созданию выразительного образа при изображении предметов и явлений окружающей деятельности.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 детей интерес к изобразительной деятельности.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культуру деятельности, формировать навыки </a:t>
            </a:r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сотрудничества.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Обучать приемам нетрадиционной техники рисования и способам изображения с использованием различных материалов.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Знакомить детей с изобразительным искусством разных видов и жанров, учить понимать выразительные средства искусства.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Учить детей видеть и понимать красоту природы, произведений классического искусства, окружающих предметов.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900" b="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Формировать умение оценивать созданные изображения</a:t>
            </a:r>
            <a:r>
              <a:rPr lang="ru-RU" sz="900" b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00" b="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проводится с детьми  5 - 7 лет, подгруппами по 10-15 детей. Продолжительность занятия 25- 30 минут, соответственно возрасту, количество занятий 2 раза в неделю во вторую половину дня.</a:t>
            </a:r>
          </a:p>
          <a:p>
            <a:r>
              <a:rPr lang="ru-RU" sz="9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Курбанова Х.З.</a:t>
            </a:r>
          </a:p>
          <a:p>
            <a:r>
              <a:rPr lang="ru-RU" sz="900" dirty="0"/>
              <a:t/>
            </a:r>
            <a:br>
              <a:rPr lang="ru-RU" sz="900" dirty="0"/>
            </a:br>
            <a:endParaRPr lang="ru-RU" sz="9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2960" y="0"/>
            <a:ext cx="7520940" cy="76470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«Рукодельница»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7170" name="Picture 2" descr="C:\Users\user\Desktop\110168210_Rukodelie_i_razvitie_rebenka__1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9247"/>
            <a:ext cx="3954016" cy="38884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426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851920" y="980728"/>
            <a:ext cx="4392488" cy="4032448"/>
          </a:xfrm>
        </p:spPr>
        <p:txBody>
          <a:bodyPr>
            <a:normAutofit fontScale="25000" lnSpcReduction="20000"/>
          </a:bodyPr>
          <a:lstStyle/>
          <a:p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</a:rPr>
              <a:t>Цель </a:t>
            </a:r>
            <a:r>
              <a:rPr lang="ru-RU" sz="4800" dirty="0">
                <a:solidFill>
                  <a:schemeClr val="accent6">
                    <a:lumMod val="50000"/>
                  </a:schemeClr>
                </a:solidFill>
              </a:rPr>
              <a:t>кружка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развитие у детей творческих способностей, фантазии, воображения средствами нетрадиционного рисования.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</a:rPr>
              <a:t>Задачи:</a:t>
            </a:r>
            <a:endParaRPr lang="ru-RU" sz="4800" b="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- Учить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детей выбирать материал для нетрадиционного рисования и умело его использовать.</a:t>
            </a:r>
          </a:p>
          <a:p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- Помочь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детям овладеть различными техническими навыками при работе нетрадиционными техниками.</a:t>
            </a:r>
          </a:p>
          <a:p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- Прививать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интерес к рисованию нетрадиционными техниками.</a:t>
            </a:r>
          </a:p>
          <a:p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- Развивать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творчество, фантазию.</a:t>
            </a:r>
          </a:p>
          <a:p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- Активизировать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детей при выборе тематики.</a:t>
            </a:r>
          </a:p>
          <a:p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- Развивать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чувство коллективизма, товарищества, стремления прийти на помощь друг другу.</a:t>
            </a:r>
          </a:p>
          <a:p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- Учить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сопереживать настроению, переданному в рисунке.</a:t>
            </a:r>
          </a:p>
          <a:p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Работа проводится с детьми  </a:t>
            </a:r>
            <a:r>
              <a:rPr lang="ru-RU" sz="4800" b="0" dirty="0" smtClean="0">
                <a:solidFill>
                  <a:schemeClr val="accent3">
                    <a:lumMod val="50000"/>
                  </a:schemeClr>
                </a:solidFill>
              </a:rPr>
              <a:t>5 - </a:t>
            </a:r>
            <a:r>
              <a:rPr lang="ru-RU" sz="4800" b="0" dirty="0">
                <a:solidFill>
                  <a:schemeClr val="accent3">
                    <a:lumMod val="50000"/>
                  </a:schemeClr>
                </a:solidFill>
              </a:rPr>
              <a:t>7 лет, подгруппами по 10-15 детей. Продолжительность занятия 25- 30 минут, соответственно возрасту, количество занятий 2 раза в неделю во вторую половину дня.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</a:rPr>
              <a:t>Руководитель: </a:t>
            </a:r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</a:rPr>
              <a:t>Курбанова Х.З.</a:t>
            </a:r>
            <a:endParaRPr lang="ru-RU" sz="4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b="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720080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B0F0"/>
                </a:solidFill>
              </a:rPr>
              <a:t>«Цветные ладошки»</a:t>
            </a:r>
            <a:endParaRPr lang="ru-RU" sz="3600" dirty="0"/>
          </a:p>
        </p:txBody>
      </p:sp>
      <p:pic>
        <p:nvPicPr>
          <p:cNvPr id="5" name="Picture 2" descr="C:\Users\user\Desktop\depositphotos_2066808-Vector-color-han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3116887" cy="3196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535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48538" y="1097280"/>
            <a:ext cx="3669306" cy="346863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917842" y="620688"/>
            <a:ext cx="5118653" cy="4392488"/>
          </a:xfrm>
        </p:spPr>
        <p:txBody>
          <a:bodyPr>
            <a:noAutofit/>
          </a:bodyPr>
          <a:lstStyle/>
          <a:p>
            <a:r>
              <a:rPr lang="ru-RU" sz="1050" dirty="0">
                <a:solidFill>
                  <a:srgbClr val="0070C0"/>
                </a:solidFill>
                <a:latin typeface="Times New Roman"/>
              </a:rPr>
              <a:t>Цель </a:t>
            </a:r>
            <a:r>
              <a:rPr lang="ru-RU" sz="1050" dirty="0" smtClean="0">
                <a:solidFill>
                  <a:srgbClr val="0070C0"/>
                </a:solidFill>
                <a:latin typeface="Times New Roman"/>
              </a:rPr>
              <a:t>занятий:</a:t>
            </a:r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   Психологическое </a:t>
            </a:r>
            <a:r>
              <a:rPr lang="ru-RU" sz="1050" b="0" dirty="0">
                <a:solidFill>
                  <a:srgbClr val="0070C0"/>
                </a:solidFill>
                <a:latin typeface="Times New Roman"/>
              </a:rPr>
              <a:t>сопровождение ребёнка дошкольного возраста, направленное на становление его физиологической, познавательной, мотивационной, коммуникативной и социальной компетентности.</a:t>
            </a:r>
          </a:p>
          <a:p>
            <a:r>
              <a:rPr lang="ru-RU" sz="1050" dirty="0">
                <a:solidFill>
                  <a:srgbClr val="0070C0"/>
                </a:solidFill>
                <a:latin typeface="Times New Roman"/>
              </a:rPr>
              <a:t>Задачи:</a:t>
            </a:r>
            <a:endParaRPr lang="ru-RU" sz="1050" b="0" dirty="0">
              <a:solidFill>
                <a:srgbClr val="0070C0"/>
              </a:solidFill>
              <a:latin typeface="Times New Roman"/>
            </a:endParaRPr>
          </a:p>
          <a:p>
            <a:pPr marL="107950" indent="0" algn="just"/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1.Создавать </a:t>
            </a:r>
            <a:r>
              <a:rPr lang="ru-RU" sz="1050" b="0" dirty="0">
                <a:solidFill>
                  <a:srgbClr val="0070C0"/>
                </a:solidFill>
                <a:latin typeface="Times New Roman"/>
              </a:rPr>
              <a:t>условия для формирования произвольности психических процессов у детей во всех видах деятельности.</a:t>
            </a:r>
          </a:p>
          <a:p>
            <a:pPr marL="107950" indent="0" algn="just"/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2.Поддерживать </a:t>
            </a:r>
            <a:r>
              <a:rPr lang="ru-RU" sz="1050" b="0" dirty="0">
                <a:solidFill>
                  <a:srgbClr val="0070C0"/>
                </a:solidFill>
                <a:latin typeface="Times New Roman"/>
              </a:rPr>
              <a:t>и создавать условия для развития творческого потенциала ребёнка.</a:t>
            </a:r>
          </a:p>
          <a:p>
            <a:pPr marL="107950" indent="0" algn="just"/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3. Побуждать </a:t>
            </a:r>
            <a:r>
              <a:rPr lang="ru-RU" sz="1050" b="0" dirty="0">
                <a:solidFill>
                  <a:srgbClr val="0070C0"/>
                </a:solidFill>
                <a:latin typeface="Times New Roman"/>
              </a:rPr>
              <a:t>детей к проявлению инициативы и самостоятельности мышления во всех видах деятельности.</a:t>
            </a:r>
          </a:p>
          <a:p>
            <a:pPr marL="107950" indent="0" algn="just"/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4. Способствовать </a:t>
            </a:r>
            <a:r>
              <a:rPr lang="ru-RU" sz="1050" b="0" dirty="0">
                <a:solidFill>
                  <a:srgbClr val="0070C0"/>
                </a:solidFill>
                <a:latin typeface="Times New Roman"/>
              </a:rPr>
              <a:t>формированию самосознания и адекватной самооценки.</a:t>
            </a:r>
          </a:p>
          <a:p>
            <a:pPr marL="107950" indent="0" algn="just"/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5. Совершенствовать </a:t>
            </a:r>
            <a:r>
              <a:rPr lang="ru-RU" sz="1050" b="0" dirty="0">
                <a:solidFill>
                  <a:srgbClr val="0070C0"/>
                </a:solidFill>
                <a:latin typeface="Times New Roman"/>
              </a:rPr>
              <a:t>коммуникативные навыки, развивать совместную деятельность детей, навыки партнерского общения.</a:t>
            </a:r>
          </a:p>
          <a:p>
            <a:pPr marL="107950" indent="0" algn="just"/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6. Формировать </a:t>
            </a:r>
            <a:r>
              <a:rPr lang="ru-RU" sz="1050" b="0" dirty="0">
                <a:solidFill>
                  <a:srgbClr val="0070C0"/>
                </a:solidFill>
                <a:latin typeface="Times New Roman"/>
              </a:rPr>
              <a:t>эстетические представления.</a:t>
            </a:r>
          </a:p>
          <a:p>
            <a:pPr marL="107950" indent="0" algn="just"/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7. Способствовать развитию внутренней позиции ученика.</a:t>
            </a:r>
          </a:p>
          <a:p>
            <a:pPr marL="107950" indent="0" algn="just"/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8. Способствовать </a:t>
            </a:r>
            <a:r>
              <a:rPr lang="ru-RU" sz="1050" b="0" dirty="0">
                <a:solidFill>
                  <a:srgbClr val="0070C0"/>
                </a:solidFill>
                <a:latin typeface="Times New Roman"/>
              </a:rPr>
              <a:t>формированию учебно – познавательного мотива</a:t>
            </a:r>
            <a:r>
              <a:rPr lang="ru-RU" sz="1050" b="0" dirty="0" smtClean="0">
                <a:solidFill>
                  <a:srgbClr val="0070C0"/>
                </a:solidFill>
                <a:latin typeface="Times New Roman"/>
              </a:rPr>
              <a:t>.</a:t>
            </a:r>
          </a:p>
          <a:p>
            <a:r>
              <a:rPr lang="ru-RU" sz="1050" b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проводится с детьми  6- 7 лет, подгруппами по 10-15 детей. Продолжительность занятия 25- 30 минут, соответственно возрасту, количество занятий 2 раза в неделю во вторую половину дня</a:t>
            </a:r>
            <a:r>
              <a:rPr lang="ru-RU" sz="1050" b="0" dirty="0" smtClean="0">
                <a:solidFill>
                  <a:srgbClr val="0070C0"/>
                </a:solidFill>
              </a:rPr>
              <a:t>.</a:t>
            </a:r>
            <a:endParaRPr lang="ru-RU" sz="1050" dirty="0" smtClean="0">
              <a:solidFill>
                <a:srgbClr val="0070C0"/>
              </a:solidFill>
            </a:endParaRPr>
          </a:p>
          <a:p>
            <a:r>
              <a:rPr lang="ru-RU" sz="105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Ахмедханова К.В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2960" y="0"/>
            <a:ext cx="7520940" cy="620688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«Почемучка»</a:t>
            </a:r>
            <a:endParaRPr lang="ru-RU" sz="3600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C:\Users\user\Desktop\zup3cqwhzr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0" y="1037522"/>
            <a:ext cx="3888432" cy="361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343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105</TotalTime>
  <Words>285</Words>
  <Application>Microsoft Office PowerPoint</Application>
  <PresentationFormat>Экран (4:3)</PresentationFormat>
  <Paragraphs>49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Углы</vt:lpstr>
      <vt:lpstr>«Волшебный крючок»</vt:lpstr>
      <vt:lpstr>«Рукодельница»</vt:lpstr>
      <vt:lpstr>«Цветные ладошки»</vt:lpstr>
      <vt:lpstr>«Почемучка»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2017-12-21T08:14:15Z</dcterms:created>
  <dcterms:modified xsi:type="dcterms:W3CDTF">2017-12-21T10:10:14Z</dcterms:modified>
</cp:coreProperties>
</file>